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72" r:id="rId6"/>
    <p:sldId id="368" r:id="rId7"/>
    <p:sldId id="369" r:id="rId8"/>
    <p:sldId id="370" r:id="rId9"/>
    <p:sldId id="371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324" autoAdjust="0"/>
    <p:restoredTop sz="96176" autoAdjust="0"/>
  </p:normalViewPr>
  <p:slideViewPr>
    <p:cSldViewPr snapToGrid="0">
      <p:cViewPr varScale="1">
        <p:scale>
          <a:sx n="77" d="100"/>
          <a:sy n="77" d="100"/>
        </p:scale>
        <p:origin x="216" y="11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TSG SA Rel-19 Workshop	</a:t>
            </a:r>
          </a:p>
          <a:p>
            <a:pPr eaLnBrk="1" hangingPunct="1">
              <a:defRPr/>
            </a:pPr>
            <a:r>
              <a:rPr lang="fi-FI" altLang="en-US" sz="1400" b="1" dirty="0">
                <a:latin typeface="Arial "/>
              </a:rPr>
              <a:t>Taipei, June 13 – 14, 2023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SWS-230086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SA WG Rel-19 capacity consolidated information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SA2 Rel-19 capacity summary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SA2 capacity (see SWS-230052 / SWS-230053):</a:t>
            </a:r>
          </a:p>
          <a:p>
            <a:pPr lvl="1"/>
            <a:r>
              <a:rPr lang="en-US" sz="2000" dirty="0"/>
              <a:t>Max TUs: 134</a:t>
            </a:r>
          </a:p>
          <a:p>
            <a:pPr lvl="2"/>
            <a:r>
              <a:rPr lang="en-US" sz="1600" dirty="0"/>
              <a:t>Additional buffer TUs: 48 (for TEI-19, Rel-18 alignment, 5G deployment issues, …)</a:t>
            </a:r>
          </a:p>
          <a:p>
            <a:pPr lvl="1"/>
            <a:r>
              <a:rPr lang="en-US" sz="2000" dirty="0"/>
              <a:t>Max number of SIs/WIs: 10 – 14</a:t>
            </a:r>
          </a:p>
          <a:p>
            <a:pPr lvl="2"/>
            <a:r>
              <a:rPr lang="en-US" altLang="en-US" sz="1600" dirty="0"/>
              <a:t>Note: one feature made up of SI+WI is counted as one item</a:t>
            </a:r>
          </a:p>
          <a:p>
            <a:pPr lvl="1"/>
            <a:r>
              <a:rPr lang="en-US" sz="2000" dirty="0"/>
              <a:t>Max TUs per Feature: 14</a:t>
            </a:r>
          </a:p>
          <a:p>
            <a:r>
              <a:rPr lang="en-US" altLang="en-US" sz="2400" dirty="0"/>
              <a:t>Assumptions</a:t>
            </a:r>
          </a:p>
          <a:p>
            <a:pPr lvl="1"/>
            <a:r>
              <a:rPr lang="en-US" altLang="en-US" sz="2000" dirty="0"/>
              <a:t>Start: Sept 2023, End: Dec 2024 (15 months)</a:t>
            </a:r>
          </a:p>
          <a:p>
            <a:pPr lvl="1"/>
            <a:r>
              <a:rPr lang="en-US" altLang="en-US" sz="2000" dirty="0"/>
              <a:t>Number of meetings: 8</a:t>
            </a:r>
          </a:p>
          <a:p>
            <a:pPr lvl="1"/>
            <a:r>
              <a:rPr lang="en-US" altLang="en-US" sz="2000" dirty="0"/>
              <a:t>Expected total TUs per meeting (for all releases): 36</a:t>
            </a:r>
          </a:p>
          <a:p>
            <a:pPr lvl="1"/>
            <a:r>
              <a:rPr lang="en-US" altLang="en-US" sz="2000" dirty="0"/>
              <a:t>Total TUs (for all releases): 288</a:t>
            </a:r>
          </a:p>
          <a:p>
            <a:pPr lvl="1"/>
            <a:r>
              <a:rPr lang="en-US" altLang="en-US" sz="2000" dirty="0"/>
              <a:t>TUs for maintenance of past releases: 106</a:t>
            </a:r>
          </a:p>
        </p:txBody>
      </p:sp>
    </p:spTree>
    <p:extLst>
      <p:ext uri="{BB962C8B-B14F-4D97-AF65-F5344CB8AC3E}">
        <p14:creationId xmlns:p14="http://schemas.microsoft.com/office/powerpoint/2010/main" val="412266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SA3 Rel-19 capacity summary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SA3 capacity (based on SWS-230074):</a:t>
            </a:r>
          </a:p>
          <a:p>
            <a:pPr lvl="1"/>
            <a:r>
              <a:rPr lang="en-US" sz="2000" dirty="0"/>
              <a:t>Max TUs: 98</a:t>
            </a:r>
          </a:p>
          <a:p>
            <a:pPr lvl="2"/>
            <a:r>
              <a:rPr lang="en-US" altLang="en-US" sz="1600" dirty="0"/>
              <a:t>Additional buffer TUs: not defined</a:t>
            </a:r>
            <a:endParaRPr lang="en-US" sz="1600" dirty="0"/>
          </a:p>
          <a:p>
            <a:pPr lvl="1"/>
            <a:r>
              <a:rPr lang="en-US" altLang="en-US" sz="2000" dirty="0"/>
              <a:t>Max number of SIs/WIs: 14</a:t>
            </a:r>
          </a:p>
          <a:p>
            <a:pPr lvl="2"/>
            <a:r>
              <a:rPr lang="en-US" altLang="en-US" sz="1600" dirty="0"/>
              <a:t>Note: one feature made up of SI+WI is counted as one item</a:t>
            </a:r>
            <a:endParaRPr lang="en-US" altLang="en-US" sz="2000" dirty="0"/>
          </a:p>
          <a:p>
            <a:pPr lvl="1"/>
            <a:r>
              <a:rPr lang="en-US" altLang="en-US" sz="2000" dirty="0"/>
              <a:t>Max TUs per Feature: 9</a:t>
            </a:r>
          </a:p>
          <a:p>
            <a:r>
              <a:rPr lang="en-US" altLang="en-US" sz="2400" dirty="0"/>
              <a:t>Assumptions</a:t>
            </a:r>
          </a:p>
          <a:p>
            <a:pPr lvl="1"/>
            <a:r>
              <a:rPr lang="en-US" altLang="en-US" sz="2000" dirty="0"/>
              <a:t>Start: Sept 2023 (for early security topics), End: March 2025 (18 months)</a:t>
            </a:r>
          </a:p>
          <a:p>
            <a:pPr lvl="1"/>
            <a:r>
              <a:rPr lang="en-US" altLang="en-US" sz="2000" dirty="0"/>
              <a:t>Number of meetings: 7</a:t>
            </a:r>
          </a:p>
          <a:p>
            <a:pPr lvl="1"/>
            <a:r>
              <a:rPr lang="en-US" altLang="en-US" sz="2000" dirty="0"/>
              <a:t>Expected total TUs per meeting (for all releases): 17</a:t>
            </a:r>
          </a:p>
          <a:p>
            <a:pPr lvl="1"/>
            <a:r>
              <a:rPr lang="en-US" altLang="en-US" sz="2000" dirty="0"/>
              <a:t>Total TUs (for all releases): 119</a:t>
            </a:r>
          </a:p>
          <a:p>
            <a:pPr lvl="1"/>
            <a:r>
              <a:rPr lang="en-US" altLang="en-US" sz="2000" dirty="0"/>
              <a:t>TUs for maintenance of past releases: 21</a:t>
            </a:r>
          </a:p>
        </p:txBody>
      </p:sp>
    </p:spTree>
    <p:extLst>
      <p:ext uri="{BB962C8B-B14F-4D97-AF65-F5344CB8AC3E}">
        <p14:creationId xmlns:p14="http://schemas.microsoft.com/office/powerpoint/2010/main" val="3090040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SA4 Rel-19 capacity summary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SA4 capacity (based on SWS-230076):</a:t>
            </a:r>
          </a:p>
          <a:p>
            <a:pPr lvl="1"/>
            <a:r>
              <a:rPr lang="en-US" sz="2000" dirty="0"/>
              <a:t>Max </a:t>
            </a:r>
            <a:r>
              <a:rPr lang="en-US" altLang="en-US" sz="2000" dirty="0"/>
              <a:t>TUs: 152</a:t>
            </a:r>
          </a:p>
          <a:p>
            <a:pPr lvl="2"/>
            <a:r>
              <a:rPr lang="en-US" altLang="en-US" sz="1600" dirty="0"/>
              <a:t>Additional buffer TUs: 32 (for Rel-19 alignment with other WGs, …)</a:t>
            </a:r>
          </a:p>
          <a:p>
            <a:pPr lvl="1"/>
            <a:r>
              <a:rPr lang="en-US" altLang="en-US" sz="2000" dirty="0"/>
              <a:t>Max number of SIs/WIs: 16 - 25</a:t>
            </a:r>
          </a:p>
          <a:p>
            <a:pPr lvl="2"/>
            <a:r>
              <a:rPr lang="en-US" altLang="en-US" sz="1600" dirty="0"/>
              <a:t>Note: one feature might result in up to 3 WI/SI: study, stage 2, stage 3, and counted separately</a:t>
            </a:r>
          </a:p>
          <a:p>
            <a:pPr lvl="1"/>
            <a:r>
              <a:rPr lang="en-US" altLang="en-US" sz="2000" dirty="0"/>
              <a:t>Max TUs per Feature: not defined</a:t>
            </a:r>
          </a:p>
          <a:p>
            <a:r>
              <a:rPr lang="en-US" altLang="en-US" sz="2400" dirty="0"/>
              <a:t>Assumptions</a:t>
            </a:r>
          </a:p>
          <a:p>
            <a:pPr lvl="1"/>
            <a:r>
              <a:rPr lang="en-US" altLang="en-US" sz="2000" dirty="0"/>
              <a:t>Start: March 2024, End: Sept 2025 (18 months)</a:t>
            </a:r>
          </a:p>
          <a:p>
            <a:pPr lvl="1"/>
            <a:r>
              <a:rPr lang="en-US" altLang="en-US" sz="2000" dirty="0"/>
              <a:t>Number of meetings: 8</a:t>
            </a:r>
          </a:p>
          <a:p>
            <a:pPr lvl="1"/>
            <a:r>
              <a:rPr lang="en-US" altLang="en-US" sz="2000" dirty="0"/>
              <a:t>Expected total TUs per meeting (for all releases): 27</a:t>
            </a:r>
          </a:p>
          <a:p>
            <a:pPr lvl="1"/>
            <a:r>
              <a:rPr lang="en-US" altLang="en-US" sz="2000" dirty="0"/>
              <a:t>Total TUs (for all releases): 216</a:t>
            </a:r>
          </a:p>
          <a:p>
            <a:pPr lvl="1"/>
            <a:r>
              <a:rPr lang="en-US" altLang="en-US" sz="2000" dirty="0"/>
              <a:t>TUs for maintenance of past releases: 32</a:t>
            </a:r>
          </a:p>
        </p:txBody>
      </p:sp>
    </p:spTree>
    <p:extLst>
      <p:ext uri="{BB962C8B-B14F-4D97-AF65-F5344CB8AC3E}">
        <p14:creationId xmlns:p14="http://schemas.microsoft.com/office/powerpoint/2010/main" val="231085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SA5 Rel-19 capacity summary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SA5 capacity (based on SWS-230071):</a:t>
            </a:r>
          </a:p>
          <a:p>
            <a:pPr lvl="1"/>
            <a:r>
              <a:rPr lang="en-US" sz="2000" dirty="0"/>
              <a:t>Max </a:t>
            </a:r>
            <a:r>
              <a:rPr lang="en-US" altLang="en-US" sz="2000" dirty="0"/>
              <a:t>TUs: 120 (OAM) / 60 (Charging)</a:t>
            </a:r>
          </a:p>
          <a:p>
            <a:pPr lvl="2"/>
            <a:r>
              <a:rPr lang="en-US" altLang="en-US" sz="1600" dirty="0"/>
              <a:t>Additional buffer TUs: not defined</a:t>
            </a:r>
          </a:p>
          <a:p>
            <a:pPr lvl="1"/>
            <a:r>
              <a:rPr lang="en-US" altLang="en-US" sz="2000" dirty="0"/>
              <a:t>Max number of SIs/WIs: 20 (OAM) / 12 (Charging)</a:t>
            </a:r>
          </a:p>
          <a:p>
            <a:pPr lvl="2"/>
            <a:r>
              <a:rPr lang="en-US" altLang="en-US" sz="1600" dirty="0"/>
              <a:t>Note: one feature made up of SI+WI is counted as one item</a:t>
            </a:r>
          </a:p>
          <a:p>
            <a:pPr lvl="1"/>
            <a:r>
              <a:rPr lang="en-US" altLang="en-US" sz="2000" dirty="0"/>
              <a:t>Max TUs per Feature: not defined</a:t>
            </a:r>
          </a:p>
          <a:p>
            <a:r>
              <a:rPr lang="en-US" altLang="en-US" sz="2400" dirty="0"/>
              <a:t>Assumptions</a:t>
            </a:r>
          </a:p>
          <a:p>
            <a:pPr lvl="1"/>
            <a:r>
              <a:rPr lang="en-US" altLang="en-US" sz="2000" dirty="0"/>
              <a:t>Start: Jan 2024, End: Sept 2025 (21 months)</a:t>
            </a:r>
          </a:p>
          <a:p>
            <a:pPr lvl="1"/>
            <a:r>
              <a:rPr lang="en-US" altLang="en-US" sz="2000" dirty="0"/>
              <a:t>Number of meetings: 10</a:t>
            </a:r>
          </a:p>
          <a:p>
            <a:pPr lvl="1"/>
            <a:r>
              <a:rPr lang="en-US" altLang="en-US" sz="2000" dirty="0"/>
              <a:t>Expected total TUs per meeting (for all releases): 18 (OAM) / 8 (Charging)</a:t>
            </a:r>
          </a:p>
          <a:p>
            <a:pPr lvl="1"/>
            <a:r>
              <a:rPr lang="en-US" altLang="en-US" sz="2000" dirty="0"/>
              <a:t>Total TUs (for all releases): 180 (OAM) / 80 (Charging)</a:t>
            </a:r>
          </a:p>
          <a:p>
            <a:pPr lvl="1"/>
            <a:r>
              <a:rPr lang="en-US" altLang="en-US" sz="2000" dirty="0"/>
              <a:t>TUs for maintenance of past releases: 60 (OAM) / 20 (Charging)</a:t>
            </a:r>
          </a:p>
        </p:txBody>
      </p:sp>
    </p:spTree>
    <p:extLst>
      <p:ext uri="{BB962C8B-B14F-4D97-AF65-F5344CB8AC3E}">
        <p14:creationId xmlns:p14="http://schemas.microsoft.com/office/powerpoint/2010/main" val="411699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SA6 Rel-19 capacity summary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SA6 Capacity (see SWS-230085):</a:t>
            </a:r>
          </a:p>
          <a:p>
            <a:pPr lvl="1"/>
            <a:r>
              <a:rPr lang="en-US" sz="2000" dirty="0"/>
              <a:t>Max </a:t>
            </a:r>
            <a:r>
              <a:rPr lang="en-US" altLang="en-US" sz="2000" dirty="0"/>
              <a:t>TUs: 160</a:t>
            </a:r>
          </a:p>
          <a:p>
            <a:pPr lvl="2"/>
            <a:r>
              <a:rPr lang="en-US" altLang="en-US" sz="1600" dirty="0"/>
              <a:t>Additional buffer TUs: not defined</a:t>
            </a:r>
          </a:p>
          <a:p>
            <a:pPr lvl="1"/>
            <a:r>
              <a:rPr lang="en-US" altLang="en-US" sz="2000" dirty="0"/>
              <a:t>Max number of SIs/WIs: 16</a:t>
            </a:r>
          </a:p>
          <a:p>
            <a:pPr lvl="2"/>
            <a:r>
              <a:rPr lang="en-US" altLang="en-US" sz="1600" dirty="0"/>
              <a:t>Note: one feature made up of SI+WI is counted as one item</a:t>
            </a:r>
          </a:p>
          <a:p>
            <a:pPr lvl="1"/>
            <a:r>
              <a:rPr lang="en-US" altLang="en-US" sz="2000" dirty="0"/>
              <a:t>Max TUs per Feature: 20</a:t>
            </a:r>
          </a:p>
          <a:p>
            <a:r>
              <a:rPr lang="en-US" altLang="en-US" sz="2400" dirty="0"/>
              <a:t>Assumptions</a:t>
            </a:r>
          </a:p>
          <a:p>
            <a:pPr lvl="1"/>
            <a:r>
              <a:rPr lang="en-US" altLang="en-US" sz="2000" dirty="0"/>
              <a:t>Start: Sept 2023, End: Dec 2024 (15 months)</a:t>
            </a:r>
          </a:p>
          <a:p>
            <a:pPr lvl="1"/>
            <a:r>
              <a:rPr lang="en-US" altLang="en-US" sz="2000" dirty="0"/>
              <a:t>Number of meetings: 9</a:t>
            </a:r>
          </a:p>
          <a:p>
            <a:pPr lvl="1"/>
            <a:r>
              <a:rPr lang="en-US" altLang="en-US" sz="2000" dirty="0"/>
              <a:t>Expected total TUs per meeting (for all releases): 20</a:t>
            </a:r>
          </a:p>
          <a:p>
            <a:pPr lvl="1"/>
            <a:r>
              <a:rPr lang="en-US" altLang="en-US" sz="2000" dirty="0"/>
              <a:t>Total TUs (for all releases): 180</a:t>
            </a:r>
          </a:p>
          <a:p>
            <a:pPr lvl="1"/>
            <a:r>
              <a:rPr lang="en-US" altLang="en-US" sz="2000" dirty="0"/>
              <a:t>TUs for maintenance of past releases: 20</a:t>
            </a:r>
          </a:p>
        </p:txBody>
      </p:sp>
    </p:spTree>
    <p:extLst>
      <p:ext uri="{BB962C8B-B14F-4D97-AF65-F5344CB8AC3E}">
        <p14:creationId xmlns:p14="http://schemas.microsoft.com/office/powerpoint/2010/main" val="209636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8104</TotalTime>
  <Words>566</Words>
  <Application>Microsoft Macintosh PowerPoint</Application>
  <PresentationFormat>Widescreen</PresentationFormat>
  <Paragraphs>66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SA WG Rel-19 capacity consolidated information</vt:lpstr>
      <vt:lpstr>SA2 Rel-19 capacity summary </vt:lpstr>
      <vt:lpstr>SA3 Rel-19 capacity summary </vt:lpstr>
      <vt:lpstr>SA4 Rel-19 capacity summary </vt:lpstr>
      <vt:lpstr>SA5 Rel-19 capacity summary </vt:lpstr>
      <vt:lpstr>SA6 Rel-19 capacity summary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v5</cp:lastModifiedBy>
  <cp:revision>707</cp:revision>
  <dcterms:created xsi:type="dcterms:W3CDTF">2010-02-05T13:52:04Z</dcterms:created>
  <dcterms:modified xsi:type="dcterms:W3CDTF">2023-06-14T02:39:46Z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